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4" r:id="rId15"/>
    <p:sldId id="273" r:id="rId16"/>
    <p:sldId id="272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762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110" d="100"/>
          <a:sy n="110" d="100"/>
        </p:scale>
        <p:origin x="16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56343-BFE4-4073-8EDF-90E48368E130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E444A-3334-4AC5-8794-BEDDFA558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929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E444A-3334-4AC5-8794-BEDDFA5588D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52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1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0988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295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77181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84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993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22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6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8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73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99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5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56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9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34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8"/>
          <p:cNvSpPr txBox="1">
            <a:spLocks noChangeArrowheads="1" noChangeShapeType="1" noTextEdit="1"/>
          </p:cNvSpPr>
          <p:nvPr/>
        </p:nvSpPr>
        <p:spPr bwMode="auto">
          <a:xfrm>
            <a:off x="1143000" y="2286000"/>
            <a:ext cx="7696200" cy="1244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fromWordArt="1" anchor="ctr" anchorCtr="0" compatLnSpc="1">
            <a:prstTxWarp prst="textDeflate">
              <a:avLst>
                <a:gd name="adj" fmla="val 13301"/>
              </a:avLst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normalizeH="0" baseline="0" noProof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Творческие</a:t>
            </a:r>
            <a:r>
              <a:rPr kumimoji="0" lang="ru-RU" sz="4400" b="1" i="0" u="none" strike="noStrike" kern="10" normalizeH="0" noProof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задания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0" normalizeH="0" noProof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 </a:t>
            </a:r>
            <a:r>
              <a:rPr kumimoji="0" lang="ru-RU" sz="4400" b="1" i="0" u="none" strike="noStrike" kern="10" normalizeH="0" baseline="0" noProof="0" dirty="0" smtClean="0">
                <a:ln w="18000">
                  <a:solidFill>
                    <a:srgbClr val="00B0F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Impact"/>
                <a:ea typeface="+mj-ea"/>
                <a:cs typeface="+mj-cs"/>
              </a:rPr>
              <a:t>на уроках литературного чтения</a:t>
            </a:r>
            <a:endParaRPr kumimoji="0" lang="ru-RU" sz="4400" b="1" i="0" u="none" strike="noStrike" kern="10" normalizeH="0" baseline="0" noProof="0" dirty="0">
              <a:ln w="18000">
                <a:solidFill>
                  <a:srgbClr val="00B0F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Impact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133600" y="4191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 опыта работы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учителя начальных классов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МБОУ </a:t>
            </a:r>
            <a:r>
              <a:rPr kumimoji="0" lang="ru-RU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Глазуновская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СОШ </a:t>
            </a:r>
            <a:r>
              <a:rPr kumimoji="0" lang="ru-RU" sz="3200" b="1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Доронкиной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О.Е.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5000" y="304800"/>
            <a:ext cx="60240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с загадками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074" name="Picture 2" descr="C:\Users\Климова\Desktop\IMG-20200323-WA00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20000"/>
          <a:stretch/>
        </p:blipFill>
        <p:spPr bwMode="auto">
          <a:xfrm rot="21185281">
            <a:off x="747601" y="2983994"/>
            <a:ext cx="3459384" cy="3002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лимова\Desktop\IMG-20200323-WA00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" t="-295" r="20408"/>
          <a:stretch/>
        </p:blipFill>
        <p:spPr bwMode="auto">
          <a:xfrm>
            <a:off x="5236031" y="2895600"/>
            <a:ext cx="2993569" cy="37448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7948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Гончаров Богдан  </a:t>
            </a:r>
          </a:p>
          <a:p>
            <a:r>
              <a:rPr lang="ru-RU" dirty="0" smtClean="0"/>
              <a:t>Загадка к стих-ю В. </a:t>
            </a:r>
            <a:r>
              <a:rPr lang="ru-RU" dirty="0" err="1" smtClean="0"/>
              <a:t>Берестова</a:t>
            </a:r>
            <a:r>
              <a:rPr lang="ru-RU" dirty="0" smtClean="0"/>
              <a:t>  «За игрой»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876800" y="2160983"/>
            <a:ext cx="3352800" cy="57626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Бафанова</a:t>
            </a:r>
            <a:r>
              <a:rPr lang="ru-RU" dirty="0" smtClean="0"/>
              <a:t> Арина </a:t>
            </a:r>
          </a:p>
          <a:p>
            <a:r>
              <a:rPr lang="ru-RU" dirty="0" smtClean="0"/>
              <a:t> Загадки к стих-ю  А. Плещеева «Весна»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0" y="838200"/>
            <a:ext cx="6522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Творческий пересказ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0600" y="1981200"/>
            <a:ext cx="4267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творческого пересказа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вызвать у учеников эмоциональный отклик на читаемое произведение, помочь им глубже осознать идею, пережить вместе с героем те чувства, которые заложены автором в произведении.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лунтики\ФОТО 2 В класс\класс\IMAG19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2658858" cy="3962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0"/>
            <a:ext cx="5638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Стихосложение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914400"/>
            <a:ext cx="8554248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Упражнения:</a:t>
            </a:r>
          </a:p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Дополни слоги до слов (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про-);</a:t>
            </a:r>
          </a:p>
          <a:p>
            <a:pPr lvl="0"/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Закончи фразу;</a:t>
            </a:r>
          </a:p>
          <a:p>
            <a:pPr lvl="0"/>
            <a:r>
              <a:rPr lang="ru-RU" sz="3200" b="1" dirty="0" smtClean="0">
                <a:solidFill>
                  <a:srgbClr val="1C762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b="1" dirty="0" smtClean="0">
                <a:solidFill>
                  <a:srgbClr val="1C7625"/>
                </a:solidFill>
                <a:latin typeface="Times New Roman" pitchFamily="18" charset="0"/>
                <a:cs typeface="Times New Roman" pitchFamily="18" charset="0"/>
              </a:rPr>
              <a:t>Соедини рифмующиеся слова;</a:t>
            </a:r>
            <a:endParaRPr lang="ru-RU" sz="3200" b="1" dirty="0" smtClean="0">
              <a:solidFill>
                <a:srgbClr val="1C762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Придумай рифму к слову (лучик - … );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Игра «Кто больше подберет рифм»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синички – водички – птички</a:t>
            </a:r>
          </a:p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Игра «</a:t>
            </a:r>
            <a:r>
              <a:rPr lang="ru-RU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Добавлялки</a:t>
            </a: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обедал воробей?</a:t>
            </a:r>
            <a:b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зоопарке у…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04864" y="230777"/>
            <a:ext cx="6891336" cy="1064623"/>
          </a:xfrm>
        </p:spPr>
        <p:txBody>
          <a:bodyPr>
            <a:noAutofit/>
          </a:bodyPr>
          <a:lstStyle/>
          <a:p>
            <a:r>
              <a:rPr lang="ru-RU" sz="32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Сочинительство сказок</a:t>
            </a:r>
            <a:br>
              <a:rPr lang="ru-RU" sz="320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675" y="1295400"/>
            <a:ext cx="4371173" cy="5486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3213100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«Через сказку, фантазию, игру, через неповторимое детское творчество – верная дорога к сердцу ребенка». </a:t>
            </a:r>
          </a:p>
          <a:p>
            <a:r>
              <a:rPr lang="ru-RU" sz="2400" b="1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4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0"/>
            <a:ext cx="61267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Аннотация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685800" y="2215589"/>
            <a:ext cx="3657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ts val="3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Памятка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Выбери книгу, которая тебе нравится.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Постарайся заинтересовать будущих читателей этой книги.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Начать аннотацию можно по-разному: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этой книге рассказывается 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Этот рассказ о …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Писатель… рассказывает о …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Главный герой этой книги– …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Удивительные события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происходят в …</a:t>
            </a:r>
            <a:b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Любишь ли ты читать о 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" r="2967" b="14095"/>
          <a:stretch/>
        </p:blipFill>
        <p:spPr bwMode="auto">
          <a:xfrm>
            <a:off x="4495800" y="1066800"/>
            <a:ext cx="4306389" cy="5714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0" y="0"/>
            <a:ext cx="46065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Синквейн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741691" y="1379643"/>
            <a:ext cx="2365453" cy="42248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1000" y="923330"/>
            <a:ext cx="4188178" cy="5202834"/>
          </a:xfrm>
        </p:spPr>
        <p:txBody>
          <a:bodyPr>
            <a:normAutofit/>
          </a:bodyPr>
          <a:lstStyle/>
          <a:p>
            <a:r>
              <a:rPr lang="ru-RU" b="1" dirty="0" err="1">
                <a:solidFill>
                  <a:srgbClr val="2B2B2B"/>
                </a:solidFill>
                <a:latin typeface="calibri"/>
              </a:rPr>
              <a:t>Синквейн</a:t>
            </a:r>
            <a:r>
              <a:rPr lang="ru-RU" dirty="0">
                <a:solidFill>
                  <a:srgbClr val="2B2B2B"/>
                </a:solidFill>
                <a:latin typeface="calibri"/>
              </a:rPr>
              <a:t> (от фр. </a:t>
            </a:r>
            <a:r>
              <a:rPr lang="ru-RU" b="1" dirty="0" err="1">
                <a:solidFill>
                  <a:srgbClr val="2B2B2B"/>
                </a:solidFill>
                <a:latin typeface="calibri"/>
              </a:rPr>
              <a:t>cinquains</a:t>
            </a:r>
            <a:r>
              <a:rPr lang="ru-RU" dirty="0">
                <a:solidFill>
                  <a:srgbClr val="2B2B2B"/>
                </a:solidFill>
                <a:latin typeface="calibri"/>
              </a:rPr>
              <a:t>, англ. </a:t>
            </a:r>
            <a:r>
              <a:rPr lang="ru-RU" b="1" dirty="0" err="1">
                <a:solidFill>
                  <a:srgbClr val="2B2B2B"/>
                </a:solidFill>
                <a:latin typeface="calibri"/>
              </a:rPr>
              <a:t>cinquain</a:t>
            </a:r>
            <a:r>
              <a:rPr lang="ru-RU" dirty="0">
                <a:solidFill>
                  <a:srgbClr val="2B2B2B"/>
                </a:solidFill>
                <a:latin typeface="calibri"/>
              </a:rPr>
              <a:t>) — это творческая работа, которая имеет короткую форму стихотворения, состоящего из пяти нерифмованных строк.</a:t>
            </a:r>
          </a:p>
          <a:p>
            <a:r>
              <a:rPr lang="ru-RU" b="1" dirty="0" err="1">
                <a:solidFill>
                  <a:srgbClr val="2B2B2B"/>
                </a:solidFill>
                <a:latin typeface="calibri"/>
              </a:rPr>
              <a:t>Синквейн</a:t>
            </a:r>
            <a:r>
              <a:rPr lang="ru-RU" dirty="0">
                <a:solidFill>
                  <a:srgbClr val="2B2B2B"/>
                </a:solidFill>
                <a:latin typeface="calibri"/>
              </a:rPr>
              <a:t> – это не простое стихотворение, а стихотворение, написанное по следующим правилам:</a:t>
            </a:r>
          </a:p>
          <a:p>
            <a:r>
              <a:rPr lang="ru-RU" dirty="0">
                <a:solidFill>
                  <a:srgbClr val="2B2B2B"/>
                </a:solidFill>
                <a:latin typeface="calibri"/>
              </a:rPr>
              <a:t>1 строка – одно существительное, выражающее главную тему </a:t>
            </a:r>
            <a:r>
              <a:rPr lang="ru-RU" dirty="0" err="1">
                <a:solidFill>
                  <a:srgbClr val="2B2B2B"/>
                </a:solidFill>
                <a:latin typeface="calibri"/>
              </a:rPr>
              <a:t>cинквейна</a:t>
            </a:r>
            <a:r>
              <a:rPr lang="ru-RU" dirty="0">
                <a:solidFill>
                  <a:srgbClr val="2B2B2B"/>
                </a:solidFill>
                <a:latin typeface="calibri"/>
              </a:rPr>
              <a:t>.</a:t>
            </a:r>
          </a:p>
          <a:p>
            <a:r>
              <a:rPr lang="ru-RU" dirty="0">
                <a:solidFill>
                  <a:srgbClr val="2B2B2B"/>
                </a:solidFill>
                <a:latin typeface="calibri"/>
              </a:rPr>
              <a:t>2 строка – два прилагательных, выражающих главную мысль.</a:t>
            </a:r>
          </a:p>
          <a:p>
            <a:r>
              <a:rPr lang="ru-RU" dirty="0">
                <a:solidFill>
                  <a:srgbClr val="2B2B2B"/>
                </a:solidFill>
                <a:latin typeface="calibri"/>
              </a:rPr>
              <a:t>3 строка – три глагола, описывающие действия в рамках темы.</a:t>
            </a:r>
          </a:p>
          <a:p>
            <a:r>
              <a:rPr lang="ru-RU" dirty="0">
                <a:solidFill>
                  <a:srgbClr val="2B2B2B"/>
                </a:solidFill>
                <a:latin typeface="calibri"/>
              </a:rPr>
              <a:t>4 строка – фраза, несущая определенный смысл.</a:t>
            </a:r>
          </a:p>
          <a:p>
            <a:r>
              <a:rPr lang="ru-RU" dirty="0">
                <a:solidFill>
                  <a:srgbClr val="2B2B2B"/>
                </a:solidFill>
                <a:latin typeface="calibri"/>
              </a:rPr>
              <a:t>5 строка – заключение в форме существительного (ассоциация с первым словом).</a:t>
            </a:r>
          </a:p>
          <a:p>
            <a:r>
              <a:rPr lang="ru-RU" dirty="0">
                <a:solidFill>
                  <a:srgbClr val="2B2B2B"/>
                </a:solidFill>
                <a:latin typeface="calibri"/>
              </a:rPr>
              <a:t>Составлять </a:t>
            </a:r>
            <a:r>
              <a:rPr lang="ru-RU" dirty="0" err="1">
                <a:solidFill>
                  <a:srgbClr val="2B2B2B"/>
                </a:solidFill>
                <a:latin typeface="calibri"/>
              </a:rPr>
              <a:t>cинквейн</a:t>
            </a:r>
            <a:r>
              <a:rPr lang="ru-RU" dirty="0">
                <a:solidFill>
                  <a:srgbClr val="2B2B2B"/>
                </a:solidFill>
                <a:latin typeface="calibri"/>
              </a:rPr>
              <a:t> очень просто и интересно. И к тому же, работа над его созданием развивает образное мышление.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90600" y="609600"/>
            <a:ext cx="78125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Составление сказочных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объявлений и телеграмм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24000" y="2286000"/>
            <a:ext cx="6711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Воображение– основа любого творчества.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2895600"/>
            <a:ext cx="2687272" cy="36957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в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386104"/>
            <a:ext cx="3733619" cy="27147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1" y="98456"/>
            <a:ext cx="77077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Результаты работы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1524000" y="1295400"/>
            <a:ext cx="304800" cy="2794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1524000" y="1828800"/>
            <a:ext cx="304800" cy="2794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1524000" y="2514600"/>
            <a:ext cx="304800" cy="2794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Нашивка 8"/>
          <p:cNvSpPr/>
          <p:nvPr/>
        </p:nvSpPr>
        <p:spPr>
          <a:xfrm>
            <a:off x="1524000" y="3048000"/>
            <a:ext cx="304800" cy="2794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1066800"/>
            <a:ext cx="4913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Повышение качества знаний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1600200"/>
            <a:ext cx="62939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Стремление к творческому решению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поставленных задач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1200" y="2362200"/>
            <a:ext cx="4194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Рост учебной мотивации</a:t>
            </a:r>
            <a:endParaRPr lang="ru-RU" sz="2800" b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42157" y="2895600"/>
            <a:ext cx="61350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благоприятного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психологического </a:t>
            </a:r>
          </a:p>
          <a:p>
            <a:r>
              <a:rPr lang="ru-RU" sz="2800" b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климата в классе и крепкого дружного коллектива</a:t>
            </a:r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коллектива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1371600"/>
            <a:ext cx="7848602" cy="1826581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609600"/>
            <a:ext cx="3810000" cy="55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09600" y="-228600"/>
            <a:ext cx="4191000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 душе каждого ребенка есть невидимые струны. Если тронуть их умелой рукой, они красиво </a:t>
            </a:r>
            <a:r>
              <a:rPr lang="ru-RU" sz="2800" b="1" i="1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зазвучат»</a:t>
            </a:r>
            <a:r>
              <a:rPr lang="ru-RU" sz="2800" b="1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endParaRPr lang="ru-RU" sz="2800" b="1" i="1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/>
              <a:t>"</a:t>
            </a:r>
            <a:r>
              <a:rPr lang="ru-RU" sz="2000" dirty="0"/>
              <a:t>Ребенок не может ждать счастья. Он нетерпелив. Он хочет и должен быть счастливым сегодня, сейчас. И какой же я педагог, если каждая секунда общения со мной не сделает его счастливым и радостным и, конечно же, </a:t>
            </a:r>
            <a:r>
              <a:rPr lang="ru-RU" sz="2000" dirty="0" smtClean="0"/>
              <a:t>умным, опытным и талантливым? </a:t>
            </a:r>
            <a:r>
              <a:rPr lang="ru-RU" sz="2000" dirty="0"/>
              <a:t>"  </a:t>
            </a:r>
          </a:p>
          <a:p>
            <a:pPr algn="r"/>
            <a:r>
              <a:rPr lang="ru-RU" sz="2400" b="1" dirty="0"/>
              <a:t>Ш.А. </a:t>
            </a:r>
            <a:r>
              <a:rPr lang="ru-RU" sz="2400" b="1" dirty="0" err="1"/>
              <a:t>Амонашвили</a:t>
            </a:r>
            <a:endParaRPr lang="ru-RU" sz="2400" b="1" dirty="0"/>
          </a:p>
          <a:p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4800" y="5334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rgbClr val="C00000"/>
                </a:solidFill>
                <a:latin typeface="Arial Narrow" pitchFamily="34" charset="0"/>
              </a:rPr>
              <a:t>Цель развития творческих заданий - воспитание подлинно творческой свободной личности.</a:t>
            </a:r>
            <a:endParaRPr lang="ru-RU" sz="32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8400"/>
            <a:ext cx="6096000" cy="35567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76600" y="533400"/>
            <a:ext cx="28055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Задачи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85800" y="1841242"/>
            <a:ext cx="84582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формировать у детей способности самостоятельно мыслить, добывать и применять знания;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развивать познавательную, исследовательскую и творческую деятельность;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находить нестандартные решения любых  возникающих проблем;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Narrow" pitchFamily="34" charset="0"/>
                <a:ea typeface="Times New Roman" pitchFamily="18" charset="0"/>
                <a:cs typeface="Times New Roman" pitchFamily="18" charset="0"/>
              </a:rPr>
              <a:t>воспитывать интерес к участию в творческой деятельности.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2400" y="0"/>
            <a:ext cx="81796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с иллюстрацией 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 тексту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026" name="Picture 2" descr="C:\Users\Климова\Desktop\IMAG00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419600"/>
            <a:ext cx="3962400" cy="2221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лимова\Desktop\IMAG0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46016"/>
            <a:ext cx="3764667" cy="21104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лунтики\ФОТО 2 В класс\класс\IMAG208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99" y="990601"/>
            <a:ext cx="2328717" cy="32659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66800" y="55773"/>
            <a:ext cx="7086600" cy="169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Составление диафильма к  литературному произведению</a:t>
            </a:r>
            <a:br>
              <a:rPr lang="ru-RU" sz="2800" b="1" dirty="0" smtClean="0"/>
            </a:br>
            <a:r>
              <a:rPr lang="ru-RU" sz="2800" b="1" dirty="0" err="1" smtClean="0"/>
              <a:t>Е.Благинина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 «Посидим в тишине»</a:t>
            </a:r>
            <a:endParaRPr lang="ru-RU" sz="2800" b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75"/>
          <a:stretch/>
        </p:blipFill>
        <p:spPr>
          <a:xfrm>
            <a:off x="157434" y="1861023"/>
            <a:ext cx="2944995" cy="196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2593"/>
          <a:stretch/>
        </p:blipFill>
        <p:spPr>
          <a:xfrm>
            <a:off x="3337774" y="1876263"/>
            <a:ext cx="2212340" cy="252358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5738223" y="1961445"/>
            <a:ext cx="3048000" cy="2057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" t="6666" r="1"/>
          <a:stretch/>
        </p:blipFill>
        <p:spPr>
          <a:xfrm>
            <a:off x="707572" y="4247283"/>
            <a:ext cx="2394857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4287" b="5713"/>
          <a:stretch/>
        </p:blipFill>
        <p:spPr>
          <a:xfrm>
            <a:off x="3733800" y="4628283"/>
            <a:ext cx="3403600" cy="2133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76400" y="76200"/>
            <a:ext cx="64148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Лепка и аппликация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050" name="Picture 2" descr="C:\Users\Климова\Desktop\IMAG003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4" t="-10000" r="12172" b="13333"/>
          <a:stretch/>
        </p:blipFill>
        <p:spPr bwMode="auto">
          <a:xfrm>
            <a:off x="3135399" y="1828800"/>
            <a:ext cx="3200400" cy="2209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лимова\Desktop\IMG-20200323-WA00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4" y="645467"/>
            <a:ext cx="1774999" cy="23666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лимова\Desktop\IMG-20200323-WA0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35472" y="721667"/>
            <a:ext cx="1717849" cy="229046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лимова\Desktop\IMG-20200320-WA0010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1803772" cy="32175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лунтики\ФОТО 2 В класс\класс\IMAG24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4666341" cy="26159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81200" y="-267460"/>
            <a:ext cx="47244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Книжки-самоделки</a:t>
            </a:r>
          </a:p>
          <a:p>
            <a:pPr algn="ctr"/>
            <a:r>
              <a:rPr lang="ru-RU" sz="40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А.Л.Барто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8" t="21952" r="15447"/>
          <a:stretch/>
        </p:blipFill>
        <p:spPr>
          <a:xfrm>
            <a:off x="3673132" y="1877913"/>
            <a:ext cx="2270468" cy="33024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688" y="3733800"/>
            <a:ext cx="1880461" cy="25072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" b="14525"/>
          <a:stretch/>
        </p:blipFill>
        <p:spPr>
          <a:xfrm>
            <a:off x="790152" y="3481265"/>
            <a:ext cx="2421943" cy="2847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9" b="13414"/>
          <a:stretch/>
        </p:blipFill>
        <p:spPr>
          <a:xfrm>
            <a:off x="6342568" y="422173"/>
            <a:ext cx="2286000" cy="2705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4" r="4965" b="14894"/>
          <a:stretch/>
        </p:blipFill>
        <p:spPr>
          <a:xfrm>
            <a:off x="3704680" y="4566557"/>
            <a:ext cx="2099624" cy="20682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t="32501" r="25833" b="-1"/>
          <a:stretch/>
        </p:blipFill>
        <p:spPr>
          <a:xfrm>
            <a:off x="1007077" y="450099"/>
            <a:ext cx="1719053" cy="2442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71600" y="304800"/>
            <a:ext cx="695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Работа с пословицами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9200" y="1219200"/>
            <a:ext cx="43381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Продолжить пословицы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57200" y="1752600"/>
            <a:ext cx="480964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здоровом теле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-Без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труда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 пропадай,…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-…не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выловишь рыбку из пруда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-…здоровый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-… а товарища выручай.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886200"/>
            <a:ext cx="5638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Закончить историю пословицей;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-Придумать небольшие рассказы по двум пословицам, по выбору;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-Нарисуй к пословице картинку;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-Сочини сам пословицу.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" t="3405" r="4438"/>
          <a:stretch/>
        </p:blipFill>
        <p:spPr bwMode="auto">
          <a:xfrm>
            <a:off x="5410200" y="1905000"/>
            <a:ext cx="3200400" cy="44231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704</TotalTime>
  <Words>396</Words>
  <Application>Microsoft Office PowerPoint</Application>
  <PresentationFormat>Экран (4:3)</PresentationFormat>
  <Paragraphs>85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Calibri</vt:lpstr>
      <vt:lpstr>Calibri</vt:lpstr>
      <vt:lpstr>Impact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Составление диафильма к  литературному произведению Е.Благинина  «Посидим в тишине»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Сочинительство сказок 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</dc:creator>
  <cp:lastModifiedBy>Microsoft Office</cp:lastModifiedBy>
  <cp:revision>113</cp:revision>
  <dcterms:created xsi:type="dcterms:W3CDTF">2015-03-13T18:09:55Z</dcterms:created>
  <dcterms:modified xsi:type="dcterms:W3CDTF">2021-03-18T17:48:48Z</dcterms:modified>
</cp:coreProperties>
</file>