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8" r:id="rId3"/>
    <p:sldId id="259" r:id="rId4"/>
    <p:sldId id="260" r:id="rId5"/>
    <p:sldId id="263" r:id="rId6"/>
    <p:sldId id="267" r:id="rId7"/>
    <p:sldId id="272" r:id="rId8"/>
    <p:sldId id="266" r:id="rId9"/>
    <p:sldId id="268" r:id="rId10"/>
    <p:sldId id="270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3" autoAdjust="0"/>
    <p:restoredTop sz="94660"/>
  </p:normalViewPr>
  <p:slideViewPr>
    <p:cSldViewPr snapToGrid="0">
      <p:cViewPr>
        <p:scale>
          <a:sx n="78" d="100"/>
          <a:sy n="78" d="100"/>
        </p:scale>
        <p:origin x="-84" y="-7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9D163-DFAD-47F3-B282-E8E0218E2170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8BAB7-7998-4BDE-A92F-33EE5C3487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908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9D163-DFAD-47F3-B282-E8E0218E2170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8BAB7-7998-4BDE-A92F-33EE5C3487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812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9D163-DFAD-47F3-B282-E8E0218E2170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8BAB7-7998-4BDE-A92F-33EE5C3487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461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9D163-DFAD-47F3-B282-E8E0218E2170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8BAB7-7998-4BDE-A92F-33EE5C3487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412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9D163-DFAD-47F3-B282-E8E0218E2170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8BAB7-7998-4BDE-A92F-33EE5C3487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469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9D163-DFAD-47F3-B282-E8E0218E2170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8BAB7-7998-4BDE-A92F-33EE5C3487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683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9D163-DFAD-47F3-B282-E8E0218E2170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8BAB7-7998-4BDE-A92F-33EE5C3487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601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9D163-DFAD-47F3-B282-E8E0218E2170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8BAB7-7998-4BDE-A92F-33EE5C3487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32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9D163-DFAD-47F3-B282-E8E0218E2170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8BAB7-7998-4BDE-A92F-33EE5C3487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005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9D163-DFAD-47F3-B282-E8E0218E2170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8BAB7-7998-4BDE-A92F-33EE5C3487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836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9D163-DFAD-47F3-B282-E8E0218E2170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8BAB7-7998-4BDE-A92F-33EE5C3487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436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E9D163-DFAD-47F3-B282-E8E0218E2170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8BAB7-7998-4BDE-A92F-33EE5C3487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815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расочный Фон, Цвет, Красочные, Обо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5878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44303" y="1203158"/>
            <a:ext cx="8585735" cy="4503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750"/>
              </a:spcAft>
            </a:pPr>
            <a:r>
              <a:rPr lang="ru-RU" sz="4800" b="1" dirty="0">
                <a:solidFill>
                  <a:srgbClr val="FF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Система работы классного руководителя с родителями (законными представителями) обучающихся</a:t>
            </a:r>
            <a:endParaRPr lang="ru-RU" sz="4800" dirty="0" smtClean="0">
              <a:solidFill>
                <a:srgbClr val="FF0000"/>
              </a:solidFill>
              <a:effectLst/>
              <a:latin typeface="Monotype Corsiva" panose="03010101010201010101" pitchFamily="66" charset="0"/>
              <a:ea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(сообщение </a:t>
            </a:r>
            <a:r>
              <a:rPr lang="ru-RU" sz="2000" b="1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из опыта </a:t>
            </a:r>
            <a:r>
              <a:rPr lang="ru-RU" sz="2000" b="1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работы)</a:t>
            </a:r>
          </a:p>
          <a:p>
            <a:pPr algn="ctr"/>
            <a:endParaRPr lang="ru-RU" sz="16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6" algn="ctr"/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Подготовила: </a:t>
            </a:r>
          </a:p>
          <a:p>
            <a:pPr lvl="6" algn="ctr"/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</a:t>
            </a: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классный руководитель 3 г класса</a:t>
            </a:r>
            <a:endParaRPr lang="ru-RU" sz="16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6" algn="ctr"/>
            <a:r>
              <a:rPr lang="ru-RU" sz="2000" b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Смолякова 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Л.Д.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22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Красочный Фон, Цвет, Красочные, Обо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394"/>
            <a:ext cx="12192000" cy="6840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28" r="9899" b="8946"/>
          <a:stretch/>
        </p:blipFill>
        <p:spPr>
          <a:xfrm>
            <a:off x="1190130" y="1087630"/>
            <a:ext cx="5088835" cy="23853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130" y="3623775"/>
            <a:ext cx="5654552" cy="250377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10800000" flipV="1">
            <a:off x="6278965" y="2614357"/>
            <a:ext cx="1597984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 Марта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5602" r="2488"/>
          <a:stretch/>
        </p:blipFill>
        <p:spPr>
          <a:xfrm>
            <a:off x="7924800" y="859645"/>
            <a:ext cx="3413099" cy="350942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416031" y="5113538"/>
            <a:ext cx="2539012" cy="460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23 февраля</a:t>
            </a:r>
          </a:p>
        </p:txBody>
      </p:sp>
    </p:spTree>
    <p:extLst>
      <p:ext uri="{BB962C8B-B14F-4D97-AF65-F5344CB8AC3E}">
        <p14:creationId xmlns:p14="http://schemas.microsoft.com/office/powerpoint/2010/main" val="24225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расочный Фон, Цвет, Красочные, Обо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05289" y="914400"/>
            <a:ext cx="960601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4400" b="1" dirty="0" smtClean="0">
                <a:solidFill>
                  <a:srgbClr val="FF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Причины самоустранения родителями </a:t>
            </a:r>
            <a:r>
              <a:rPr lang="ru-RU" sz="4400" b="1" dirty="0">
                <a:solidFill>
                  <a:srgbClr val="FF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от участия в процессе обучения и </a:t>
            </a:r>
            <a:r>
              <a:rPr lang="ru-RU" sz="4400" b="1" dirty="0" smtClean="0">
                <a:solidFill>
                  <a:srgbClr val="FF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воспитания</a:t>
            </a:r>
            <a:endParaRPr lang="ru-RU" sz="4000" b="1" dirty="0">
              <a:solidFill>
                <a:srgbClr val="FF0000"/>
              </a:solidFill>
              <a:effectLst/>
              <a:latin typeface="Monotype Corsiva" panose="03010101010201010101" pitchFamily="66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22408" y="1799924"/>
            <a:ext cx="9788893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  <a:buSzPts val="1000"/>
              <a:tabLst>
                <a:tab pos="457200" algn="l"/>
              </a:tabLst>
            </a:pPr>
            <a:endParaRPr lang="ru-RU" sz="4400" b="1" dirty="0" smtClean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2">
              <a:buSzPts val="1000"/>
              <a:tabLst>
                <a:tab pos="457200" algn="l"/>
              </a:tabLst>
            </a:pPr>
            <a:r>
              <a:rPr lang="ru-RU" sz="4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нехватка </a:t>
            </a:r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времени </a:t>
            </a:r>
            <a:endParaRPr lang="ru-RU" sz="3200" b="1" dirty="0" smtClean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2">
              <a:buSzPts val="1000"/>
              <a:tabLst>
                <a:tab pos="457200" algn="l"/>
              </a:tabLst>
            </a:pPr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«</a:t>
            </a:r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старое» отношение к </a:t>
            </a:r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учёбе</a:t>
            </a:r>
            <a:endParaRPr lang="ru-RU" sz="3200" b="1" dirty="0" smtClean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2">
              <a:buSzPts val="1000"/>
              <a:tabLst>
                <a:tab pos="457200" algn="l"/>
              </a:tabLst>
            </a:pPr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низкий </a:t>
            </a:r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уровень семейного </a:t>
            </a:r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воспитания</a:t>
            </a:r>
            <a:endParaRPr lang="ru-RU" sz="3200" b="1" dirty="0" smtClean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2">
              <a:buSzPts val="1000"/>
              <a:tabLst>
                <a:tab pos="457200" algn="l"/>
              </a:tabLst>
            </a:pPr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-несоответствие </a:t>
            </a:r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требований родителей и </a:t>
            </a:r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возможностей детей</a:t>
            </a:r>
            <a:endParaRPr lang="ru-RU" sz="32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2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расочный Фон, Цвет, Красочные, Обо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252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87897" y="1563758"/>
            <a:ext cx="10575234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Провожу систематически родительские собрания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2.Приглашаю на собрания преподавателей-предметников.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3.По просьбе родителей приглашаю психолога и представителей администрации школы.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Привлекаю к сотрудничеству родителей всех учеников класса.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Провожу индивидуальные беседы с родителями по мере необходимости и их просьбе.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Систематически встречаюсь с родителями детей группы риска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Провожу консультации.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ru-RU" sz="20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42123" y="543339"/>
            <a:ext cx="105290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5400" b="1" i="1" baseline="-25000" dirty="0">
                <a:solidFill>
                  <a:srgbClr val="FF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Направления работы с родителями:</a:t>
            </a:r>
            <a:endParaRPr lang="ru-RU" sz="48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51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расочный Фон, Цвет, Красочные, Обо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63041" y="702366"/>
            <a:ext cx="97217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600" b="1" dirty="0" smtClean="0">
                <a:solidFill>
                  <a:srgbClr val="FF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Формы работы </a:t>
            </a:r>
            <a:r>
              <a:rPr lang="ru-RU" sz="3600" b="1" dirty="0">
                <a:solidFill>
                  <a:srgbClr val="FF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с родителями:</a:t>
            </a:r>
            <a:endParaRPr lang="ru-RU" sz="28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1418238"/>
              </p:ext>
            </p:extLst>
          </p:nvPr>
        </p:nvGraphicFramePr>
        <p:xfrm>
          <a:off x="1056199" y="1348697"/>
          <a:ext cx="10247905" cy="46795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26829">
                  <a:extLst>
                    <a:ext uri="{9D8B030D-6E8A-4147-A177-3AD203B41FA5}">
                      <a16:colId xmlns:a16="http://schemas.microsoft.com/office/drawing/2014/main" xmlns="" val="2446542862"/>
                    </a:ext>
                  </a:extLst>
                </a:gridCol>
                <a:gridCol w="4121076">
                  <a:extLst>
                    <a:ext uri="{9D8B030D-6E8A-4147-A177-3AD203B41FA5}">
                      <a16:colId xmlns:a16="http://schemas.microsoft.com/office/drawing/2014/main" xmlns="" val="1381547301"/>
                    </a:ext>
                  </a:extLst>
                </a:gridCol>
              </a:tblGrid>
              <a:tr h="41384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1" baseline="0" dirty="0" smtClean="0">
                          <a:solidFill>
                            <a:schemeClr val="accent5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      Традиционные                                                </a:t>
                      </a:r>
                      <a:endParaRPr lang="ru-RU" sz="2800" b="1" dirty="0">
                        <a:solidFill>
                          <a:schemeClr val="accent5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Нетрадиционные </a:t>
                      </a:r>
                      <a:endParaRPr lang="ru-RU" sz="2800" b="1" dirty="0">
                        <a:solidFill>
                          <a:schemeClr val="accent5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46551442"/>
                  </a:ext>
                </a:extLst>
              </a:tr>
              <a:tr h="4265691">
                <a:tc>
                  <a:txBody>
                    <a:bodyPr/>
                    <a:lstStyle/>
                    <a:p>
                      <a:pPr marL="171450" lvl="0" indent="-171450" algn="l">
                        <a:spcAft>
                          <a:spcPts val="0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ru-RU" sz="2400" b="1" dirty="0" smtClean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Родительские </a:t>
                      </a:r>
                      <a:r>
                        <a:rPr lang="ru-RU" sz="2400" b="1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собрания</a:t>
                      </a:r>
                      <a:endParaRPr lang="ru-RU" sz="2800" b="1" dirty="0">
                        <a:solidFill>
                          <a:srgbClr val="00B0F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1450" lvl="0" indent="-171450" algn="l">
                        <a:spcAft>
                          <a:spcPts val="0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ru-RU" sz="2400" b="1" dirty="0" smtClean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2400" b="1" dirty="0" err="1" smtClean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Общеклассные</a:t>
                      </a:r>
                      <a:r>
                        <a:rPr lang="ru-RU" sz="2400" b="1" dirty="0" smtClean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1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общешкольные конференции</a:t>
                      </a:r>
                      <a:endParaRPr lang="ru-RU" sz="2800" b="1" dirty="0">
                        <a:solidFill>
                          <a:srgbClr val="00B0F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1450" lvl="0" indent="-171450" algn="l">
                        <a:spcAft>
                          <a:spcPts val="0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ru-RU" sz="2400" b="1" dirty="0" smtClean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Индивидуальные </a:t>
                      </a:r>
                      <a:r>
                        <a:rPr lang="ru-RU" sz="2400" b="1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консультации педагога</a:t>
                      </a:r>
                      <a:endParaRPr lang="ru-RU" sz="2800" b="1" dirty="0">
                        <a:solidFill>
                          <a:srgbClr val="00B0F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1450" lvl="0" indent="-171450" algn="l">
                        <a:spcAft>
                          <a:spcPts val="0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ru-RU" sz="2400" b="1" baseline="0" dirty="0" smtClean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2400" b="1" dirty="0" smtClean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Посещения </a:t>
                      </a:r>
                      <a:r>
                        <a:rPr lang="ru-RU" sz="2400" b="1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2400" b="1" dirty="0" smtClean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дому</a:t>
                      </a:r>
                      <a:endParaRPr lang="ru-RU" sz="2800" b="1" dirty="0">
                        <a:solidFill>
                          <a:srgbClr val="00B0F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1450" lvl="0" indent="-171450" algn="l">
                        <a:spcAft>
                          <a:spcPts val="0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ru-RU" sz="2400" b="1" dirty="0" smtClean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1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Родительские тренинги</a:t>
                      </a:r>
                      <a:endParaRPr lang="ru-RU" sz="2800" b="1" dirty="0">
                        <a:solidFill>
                          <a:srgbClr val="00B0F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1450" lvl="0" indent="-171450" algn="l">
                        <a:spcAft>
                          <a:spcPts val="0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ru-RU" sz="2400" b="1" dirty="0" smtClean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1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Дискуссии</a:t>
                      </a:r>
                      <a:endParaRPr lang="ru-RU" sz="2800" b="1" dirty="0">
                        <a:solidFill>
                          <a:srgbClr val="00B0F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1450" lvl="0" indent="-171450" algn="l">
                        <a:spcAft>
                          <a:spcPts val="0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ru-RU" sz="2400" b="1" dirty="0" smtClean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1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Деловая </a:t>
                      </a:r>
                      <a:r>
                        <a:rPr lang="ru-RU" sz="2400" b="1" dirty="0" smtClean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игра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ru-RU" sz="2400" b="1" baseline="0" dirty="0" smtClean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1" dirty="0" smtClean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Круглые</a:t>
                      </a:r>
                      <a:r>
                        <a:rPr lang="ru-RU" sz="2400" b="1" baseline="0" dirty="0" smtClean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столы</a:t>
                      </a:r>
                    </a:p>
                    <a:p>
                      <a:pPr marL="171450" lvl="0" indent="-171450" algn="l">
                        <a:spcAft>
                          <a:spcPts val="0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ru-RU" sz="2400" b="1" dirty="0" smtClean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1" baseline="0" dirty="0" smtClean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Устные журналы</a:t>
                      </a:r>
                    </a:p>
                    <a:p>
                      <a:pPr marL="171450" lvl="0" indent="-171450" algn="l">
                        <a:spcAft>
                          <a:spcPts val="0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ru-RU" sz="2400" b="1" baseline="0" dirty="0" smtClean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2400" b="1" dirty="0" smtClean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Практикумы</a:t>
                      </a:r>
                      <a:r>
                        <a:rPr lang="ru-RU" sz="2400" b="1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	</a:t>
                      </a:r>
                      <a:endParaRPr lang="ru-RU" sz="2800" b="1" dirty="0">
                        <a:solidFill>
                          <a:srgbClr val="00B0F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1450" lvl="0" indent="-171450" algn="l">
                        <a:spcAft>
                          <a:spcPts val="0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ru-RU" sz="2400" b="1" dirty="0" smtClean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1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Музыкальная гостиная</a:t>
                      </a:r>
                      <a:endParaRPr lang="ru-RU" sz="2800" b="1" dirty="0">
                        <a:solidFill>
                          <a:srgbClr val="00B0F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1450" lvl="0" indent="-171450" algn="l">
                        <a:spcAft>
                          <a:spcPts val="0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ru-RU" sz="2400" b="1" dirty="0" smtClean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1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Родительские вечера</a:t>
                      </a:r>
                      <a:endParaRPr lang="ru-RU" sz="2800" b="1" dirty="0">
                        <a:solidFill>
                          <a:srgbClr val="00B0F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1450" lvl="0" indent="-171450" algn="l">
                        <a:spcAft>
                          <a:spcPts val="0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ru-RU" sz="2400" b="1" dirty="0" smtClean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1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Родительские ринги</a:t>
                      </a:r>
                      <a:endParaRPr lang="ru-RU" sz="2800" b="1" dirty="0">
                        <a:solidFill>
                          <a:srgbClr val="00B0F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2553799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332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расочный Фон, Цвет, Красочные, Обо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97495" y="728870"/>
            <a:ext cx="96774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600" b="1" dirty="0">
                <a:solidFill>
                  <a:srgbClr val="FF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Задачи работы с родителями:</a:t>
            </a:r>
            <a:endParaRPr lang="ru-RU" sz="28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13183" y="1232452"/>
            <a:ext cx="10061748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76580" algn="just"/>
            <a:r>
              <a:rPr lang="ru-RU" sz="2000" b="1" u="sng" dirty="0">
                <a:solidFill>
                  <a:srgbClr val="0070C0"/>
                </a:solidFill>
                <a:latin typeface="Times New Roman" panose="02020603050405020304" pitchFamily="18" charset="0"/>
              </a:rPr>
              <a:t>Цель деятельности классного </a:t>
            </a:r>
            <a:r>
              <a:rPr lang="ru-RU" sz="2000" b="1" u="sng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руководителя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-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B0F0"/>
                </a:solidFill>
                <a:latin typeface="Times New Roman" panose="02020603050405020304" pitchFamily="18" charset="0"/>
              </a:rPr>
              <a:t>создание  условий  для саморазвития и самореализации личности обучающегося, его успешной социализации в обществе.</a:t>
            </a:r>
          </a:p>
          <a:p>
            <a:pPr algn="just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       </a:t>
            </a:r>
            <a:r>
              <a:rPr lang="ru-RU" sz="2000" b="1" u="sng" dirty="0">
                <a:solidFill>
                  <a:srgbClr val="0070C0"/>
                </a:solidFill>
                <a:latin typeface="Times New Roman" panose="02020603050405020304" pitchFamily="18" charset="0"/>
              </a:rPr>
              <a:t> Задачи деятельности классного руководителя:</a:t>
            </a:r>
          </a:p>
          <a:p>
            <a:pPr algn="just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       </a:t>
            </a:r>
            <a:r>
              <a:rPr lang="ru-RU" sz="2000" dirty="0">
                <a:solidFill>
                  <a:srgbClr val="00B0F0"/>
                </a:solidFill>
                <a:latin typeface="Times New Roman" panose="02020603050405020304" pitchFamily="18" charset="0"/>
              </a:rPr>
              <a:t> – формирование и развитие коллектива класса;</a:t>
            </a:r>
          </a:p>
          <a:p>
            <a:pPr algn="just"/>
            <a:r>
              <a:rPr lang="ru-RU" sz="2000" dirty="0">
                <a:solidFill>
                  <a:srgbClr val="00B0F0"/>
                </a:solidFill>
                <a:latin typeface="Times New Roman" panose="02020603050405020304" pitchFamily="18" charset="0"/>
              </a:rPr>
              <a:t>        – создание благоприятных психолого-педагогических условий для развития личности, самоутверждения каждого обучающегося, сохранения неповторимости и раскрытия его потенциальных способностей;</a:t>
            </a:r>
          </a:p>
          <a:p>
            <a:pPr algn="just"/>
            <a:r>
              <a:rPr lang="ru-RU" sz="2000" dirty="0">
                <a:solidFill>
                  <a:srgbClr val="00B0F0"/>
                </a:solidFill>
                <a:latin typeface="Times New Roman" panose="02020603050405020304" pitchFamily="18" charset="0"/>
              </a:rPr>
              <a:t>        – формирование здорового образа жизни;</a:t>
            </a:r>
          </a:p>
          <a:p>
            <a:pPr algn="just"/>
            <a:r>
              <a:rPr lang="ru-RU" sz="2000" dirty="0">
                <a:solidFill>
                  <a:srgbClr val="00B0F0"/>
                </a:solidFill>
                <a:latin typeface="Times New Roman" panose="02020603050405020304" pitchFamily="18" charset="0"/>
              </a:rPr>
              <a:t>        – организация системы отношений через разнообразные формы воспитывающей деятельности коллектива класса;</a:t>
            </a:r>
          </a:p>
          <a:p>
            <a:pPr algn="just"/>
            <a:r>
              <a:rPr lang="ru-RU" sz="2000" dirty="0">
                <a:solidFill>
                  <a:srgbClr val="00B0F0"/>
                </a:solidFill>
                <a:latin typeface="Times New Roman" panose="02020603050405020304" pitchFamily="18" charset="0"/>
              </a:rPr>
              <a:t>        – защита прав и интересов обучающихся;</a:t>
            </a:r>
          </a:p>
          <a:p>
            <a:pPr algn="just"/>
            <a:r>
              <a:rPr lang="ru-RU" sz="2000" dirty="0">
                <a:solidFill>
                  <a:srgbClr val="00B0F0"/>
                </a:solidFill>
                <a:latin typeface="Times New Roman" panose="02020603050405020304" pitchFamily="18" charset="0"/>
              </a:rPr>
              <a:t>        – организация системной работы с обучающимися в классе;</a:t>
            </a:r>
          </a:p>
          <a:p>
            <a:pPr algn="just"/>
            <a:r>
              <a:rPr lang="ru-RU" sz="2000" dirty="0">
                <a:solidFill>
                  <a:srgbClr val="00B0F0"/>
                </a:solidFill>
                <a:latin typeface="Times New Roman" panose="02020603050405020304" pitchFamily="18" charset="0"/>
              </a:rPr>
              <a:t>        – </a:t>
            </a:r>
            <a:r>
              <a:rPr lang="ru-RU" sz="2000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гуманизация</a:t>
            </a:r>
            <a:r>
              <a:rPr lang="ru-RU" sz="2000" dirty="0">
                <a:solidFill>
                  <a:srgbClr val="00B0F0"/>
                </a:solidFill>
                <a:latin typeface="Times New Roman" panose="02020603050405020304" pitchFamily="18" charset="0"/>
              </a:rPr>
              <a:t> отношений между обучающимися, между обучающимися и педагогическими работниками;</a:t>
            </a:r>
          </a:p>
          <a:p>
            <a:pPr algn="just"/>
            <a:r>
              <a:rPr lang="ru-RU" sz="2000" dirty="0">
                <a:solidFill>
                  <a:srgbClr val="00B0F0"/>
                </a:solidFill>
                <a:latin typeface="Times New Roman" panose="02020603050405020304" pitchFamily="18" charset="0"/>
              </a:rPr>
              <a:t>        – формирование у обучающихся нравственных смыслов и духовных ориентиров;</a:t>
            </a:r>
          </a:p>
          <a:p>
            <a:pPr algn="just"/>
            <a:r>
              <a:rPr lang="ru-RU" sz="2000" dirty="0">
                <a:solidFill>
                  <a:srgbClr val="00B0F0"/>
                </a:solidFill>
                <a:latin typeface="Times New Roman" panose="02020603050405020304" pitchFamily="18" charset="0"/>
              </a:rPr>
              <a:t>        – организация социально-значимой творческой деятельности обучающихся.</a:t>
            </a:r>
          </a:p>
          <a:p>
            <a:r>
              <a:rPr lang="ru-RU" dirty="0">
                <a:solidFill>
                  <a:srgbClr val="00B0F0"/>
                </a:solidFill>
              </a:rPr>
              <a:t/>
            </a:r>
            <a:br>
              <a:rPr lang="ru-RU" dirty="0">
                <a:solidFill>
                  <a:srgbClr val="00B0F0"/>
                </a:solidFill>
              </a:rPr>
            </a:br>
            <a:endParaRPr lang="ru-RU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85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расочный Фон, Цвет, Красочные, Обо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46922" y="671804"/>
            <a:ext cx="1035508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«День Знаний» (1 сентября);</a:t>
            </a:r>
          </a:p>
          <a:p>
            <a:pPr lvl="1"/>
            <a:r>
              <a:rPr lang="ru-RU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«Золотая </a:t>
            </a:r>
            <a:r>
              <a:rPr lang="ru-RU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осень.Конкурс</a:t>
            </a:r>
            <a:r>
              <a:rPr lang="ru-RU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поделок из природных материалов</a:t>
            </a:r>
            <a:r>
              <a:rPr lang="ru-RU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</a:p>
          <a:p>
            <a:pPr lvl="1"/>
            <a:r>
              <a:rPr lang="ru-RU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3-4 неделя сентября);</a:t>
            </a:r>
          </a:p>
          <a:p>
            <a:pPr lvl="1"/>
            <a: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«Посвящение в первоклассники» (первая неделя октября);</a:t>
            </a:r>
          </a:p>
          <a:p>
            <a:pPr lvl="1"/>
            <a: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День матери (конец ноября)</a:t>
            </a:r>
          </a:p>
          <a:p>
            <a:pPr lvl="1"/>
            <a: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«Новый год» (последняя неделя декабря);</a:t>
            </a:r>
          </a:p>
          <a:p>
            <a:pPr lvl="1"/>
            <a: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«8 Марта»;</a:t>
            </a:r>
          </a:p>
          <a:p>
            <a:pPr lvl="1"/>
            <a: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«Прощание с начальной школой»</a:t>
            </a:r>
            <a:endParaRPr lang="ru-RU" sz="36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29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расочный Фон, Цвет, Красочные, Обо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503" y="3340914"/>
            <a:ext cx="4750447" cy="293568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52" y="858810"/>
            <a:ext cx="4720832" cy="3163229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68640" y="858810"/>
            <a:ext cx="3056763" cy="2292572"/>
          </a:xfrm>
          <a:prstGeom prst="rect">
            <a:avLst/>
          </a:prstGeom>
          <a:ln>
            <a:noFill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1381124" y="4118304"/>
            <a:ext cx="2371725" cy="522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День Знаний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486525" y="1847850"/>
            <a:ext cx="1450520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Золотая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осень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64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расочный Фон, Цвет, Красочные, Обо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394"/>
            <a:ext cx="12192000" cy="6840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979" y="2621942"/>
            <a:ext cx="4590553" cy="34429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45" b="18902"/>
          <a:stretch/>
        </p:blipFill>
        <p:spPr>
          <a:xfrm>
            <a:off x="970788" y="921558"/>
            <a:ext cx="5616079" cy="286394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104900" y="4343400"/>
            <a:ext cx="3857625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Посвящение в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октябрята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743824" y="1543050"/>
            <a:ext cx="3543299" cy="810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Конкурс </a:t>
            </a:r>
            <a:endPara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</a:pP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патриотической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песни</a:t>
            </a:r>
          </a:p>
        </p:txBody>
      </p:sp>
    </p:spTree>
    <p:extLst>
      <p:ext uri="{BB962C8B-B14F-4D97-AF65-F5344CB8AC3E}">
        <p14:creationId xmlns:p14="http://schemas.microsoft.com/office/powerpoint/2010/main" val="72234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расочный Фон, Цвет, Красочные, Обо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461" y="2340966"/>
            <a:ext cx="4978795" cy="37340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829" y="816557"/>
            <a:ext cx="4885291" cy="376425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flipH="1">
            <a:off x="2590799" y="4943475"/>
            <a:ext cx="2760316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День Матери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048625" y="1764495"/>
            <a:ext cx="1962150" cy="368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Новый год</a:t>
            </a:r>
          </a:p>
        </p:txBody>
      </p:sp>
    </p:spTree>
    <p:extLst>
      <p:ext uri="{BB962C8B-B14F-4D97-AF65-F5344CB8AC3E}">
        <p14:creationId xmlns:p14="http://schemas.microsoft.com/office/powerpoint/2010/main" val="291975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694</TotalTime>
  <Words>252</Words>
  <Application>Microsoft Office PowerPoint</Application>
  <PresentationFormat>Произвольный</PresentationFormat>
  <Paragraphs>66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Сергеева</cp:lastModifiedBy>
  <cp:revision>29</cp:revision>
  <dcterms:created xsi:type="dcterms:W3CDTF">2020-10-31T14:06:09Z</dcterms:created>
  <dcterms:modified xsi:type="dcterms:W3CDTF">2020-11-02T09:42:35Z</dcterms:modified>
</cp:coreProperties>
</file>